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0464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1869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7719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577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5890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0988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27162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1113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02804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8534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307931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486D570-780F-4B22-87EB-4C4CD598ED9C}" type="datetimeFigureOut">
              <a:rPr lang="en-US" smtClean="0">
                <a:solidFill>
                  <a:prstClr val="black">
                    <a:lumMod val="75000"/>
                    <a:lumOff val="25000"/>
                  </a:prstClr>
                </a:solidFill>
              </a:rPr>
              <a:pPr/>
              <a:t>3/27/2013</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DA65433-8CAC-45A7-BFE5-6607D17987B3}"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73761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Entomology CDE Slide Show</a:t>
            </a:r>
            <a:endParaRPr lang="en-US" dirty="0"/>
          </a:p>
        </p:txBody>
      </p:sp>
    </p:spTree>
    <p:extLst>
      <p:ext uri="{BB962C8B-B14F-4D97-AF65-F5344CB8AC3E}">
        <p14:creationId xmlns:p14="http://schemas.microsoft.com/office/powerpoint/2010/main" val="145577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004 </a:t>
            </a:r>
            <a:r>
              <a:rPr lang="en-US" dirty="0" smtClean="0"/>
              <a:t>Aphid </a:t>
            </a:r>
            <a:endParaRPr lang="en-US" dirty="0"/>
          </a:p>
        </p:txBody>
      </p:sp>
      <p:sp>
        <p:nvSpPr>
          <p:cNvPr id="3" name="Content Placeholder 2"/>
          <p:cNvSpPr>
            <a:spLocks noGrp="1"/>
          </p:cNvSpPr>
          <p:nvPr>
            <p:ph idx="1"/>
          </p:nvPr>
        </p:nvSpPr>
        <p:spPr>
          <a:xfrm>
            <a:off x="1009443" y="1676401"/>
            <a:ext cx="7125112" cy="1752600"/>
          </a:xfrm>
        </p:spPr>
        <p:txBody>
          <a:bodyPr>
            <a:normAutofit/>
          </a:bodyPr>
          <a:lstStyle/>
          <a:p>
            <a:r>
              <a:rPr lang="en-US" dirty="0" err="1"/>
              <a:t>Hemiptera</a:t>
            </a:r>
            <a:r>
              <a:rPr lang="en-US" dirty="0"/>
              <a:t> </a:t>
            </a:r>
          </a:p>
          <a:p>
            <a:r>
              <a:rPr lang="en-US" dirty="0" err="1" smtClean="0"/>
              <a:t>Hemimetabolous</a:t>
            </a:r>
            <a:r>
              <a:rPr lang="en-US" dirty="0" smtClean="0"/>
              <a:t> </a:t>
            </a:r>
          </a:p>
          <a:p>
            <a:r>
              <a:rPr lang="en-US" dirty="0" smtClean="0"/>
              <a:t>Piercing-sucking </a:t>
            </a:r>
          </a:p>
          <a:p>
            <a:r>
              <a:rPr lang="en-US" dirty="0" smtClean="0"/>
              <a:t>Pest</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838200"/>
            <a:ext cx="38862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37338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125788"/>
            <a:ext cx="2927350"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44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005 Armored scale </a:t>
            </a:r>
            <a:endParaRPr lang="en-US" dirty="0"/>
          </a:p>
        </p:txBody>
      </p:sp>
      <p:sp>
        <p:nvSpPr>
          <p:cNvPr id="3" name="Content Placeholder 2"/>
          <p:cNvSpPr>
            <a:spLocks noGrp="1"/>
          </p:cNvSpPr>
          <p:nvPr>
            <p:ph idx="1"/>
          </p:nvPr>
        </p:nvSpPr>
        <p:spPr>
          <a:xfrm>
            <a:off x="1009443" y="1807361"/>
            <a:ext cx="7125112" cy="1926439"/>
          </a:xfrm>
        </p:spPr>
        <p:txBody>
          <a:bodyPr/>
          <a:lstStyle/>
          <a:p>
            <a:r>
              <a:rPr lang="en-US" dirty="0" err="1"/>
              <a:t>Hemiptera</a:t>
            </a:r>
            <a:r>
              <a:rPr lang="en-US" dirty="0"/>
              <a:t> </a:t>
            </a:r>
            <a:endParaRPr lang="en-US" dirty="0" smtClean="0"/>
          </a:p>
          <a:p>
            <a:r>
              <a:rPr lang="en-US" dirty="0" err="1" smtClean="0"/>
              <a:t>Hemimetabolous</a:t>
            </a:r>
            <a:r>
              <a:rPr lang="en-US" dirty="0" smtClean="0"/>
              <a:t> </a:t>
            </a:r>
          </a:p>
          <a:p>
            <a:r>
              <a:rPr lang="en-US" dirty="0" smtClean="0"/>
              <a:t>Piercing-sucking </a:t>
            </a:r>
          </a:p>
          <a:p>
            <a:r>
              <a:rPr lang="en-US" dirty="0" smtClean="0"/>
              <a:t>Pest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38200"/>
            <a:ext cx="31019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48075"/>
            <a:ext cx="3902075"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272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006 Assassin Bug</a:t>
            </a:r>
            <a:endParaRPr lang="en-US" dirty="0"/>
          </a:p>
        </p:txBody>
      </p:sp>
      <p:sp>
        <p:nvSpPr>
          <p:cNvPr id="3" name="Content Placeholder 2"/>
          <p:cNvSpPr>
            <a:spLocks noGrp="1"/>
          </p:cNvSpPr>
          <p:nvPr>
            <p:ph idx="1"/>
          </p:nvPr>
        </p:nvSpPr>
        <p:spPr>
          <a:xfrm>
            <a:off x="1009443" y="1807361"/>
            <a:ext cx="7125112" cy="1774039"/>
          </a:xfrm>
        </p:spPr>
        <p:txBody>
          <a:bodyPr/>
          <a:lstStyle/>
          <a:p>
            <a:r>
              <a:rPr lang="en-US" dirty="0" err="1" smtClean="0"/>
              <a:t>Hemiptera</a:t>
            </a:r>
            <a:endParaRPr lang="en-US" dirty="0" smtClean="0"/>
          </a:p>
          <a:p>
            <a:r>
              <a:rPr lang="en-US" dirty="0" err="1" smtClean="0"/>
              <a:t>Hemimetabolous</a:t>
            </a:r>
            <a:r>
              <a:rPr lang="en-US" dirty="0" smtClean="0"/>
              <a:t> </a:t>
            </a:r>
          </a:p>
          <a:p>
            <a:r>
              <a:rPr lang="en-US" dirty="0" smtClean="0"/>
              <a:t>Piercing-sucking </a:t>
            </a:r>
          </a:p>
          <a:p>
            <a:r>
              <a:rPr lang="en-US" dirty="0" smtClean="0"/>
              <a:t>Beneficial</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116387"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05200"/>
            <a:ext cx="31242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668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007 Backswimmer</a:t>
            </a:r>
            <a:endParaRPr lang="en-US" dirty="0"/>
          </a:p>
        </p:txBody>
      </p:sp>
      <p:sp>
        <p:nvSpPr>
          <p:cNvPr id="3" name="Content Placeholder 2"/>
          <p:cNvSpPr>
            <a:spLocks noGrp="1"/>
          </p:cNvSpPr>
          <p:nvPr>
            <p:ph idx="1"/>
          </p:nvPr>
        </p:nvSpPr>
        <p:spPr>
          <a:xfrm>
            <a:off x="1009443" y="1807361"/>
            <a:ext cx="7125112" cy="1926439"/>
          </a:xfrm>
        </p:spPr>
        <p:txBody>
          <a:bodyPr/>
          <a:lstStyle/>
          <a:p>
            <a:r>
              <a:rPr lang="en-US" dirty="0" err="1" smtClean="0"/>
              <a:t>Hemiptera</a:t>
            </a:r>
            <a:r>
              <a:rPr lang="en-US" dirty="0" smtClean="0"/>
              <a:t> </a:t>
            </a:r>
          </a:p>
          <a:p>
            <a:r>
              <a:rPr lang="en-US" dirty="0" err="1" smtClean="0"/>
              <a:t>Hemimetabolous</a:t>
            </a:r>
            <a:endParaRPr lang="en-US" dirty="0" smtClean="0"/>
          </a:p>
          <a:p>
            <a:r>
              <a:rPr lang="en-US" dirty="0" smtClean="0"/>
              <a:t>Piercing-sucking </a:t>
            </a:r>
          </a:p>
          <a:p>
            <a:r>
              <a:rPr lang="en-US" dirty="0" smtClean="0"/>
              <a:t>Beneficial</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82" y="1447800"/>
            <a:ext cx="381000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38100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2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008 </a:t>
            </a:r>
            <a:r>
              <a:rPr lang="en-US" dirty="0" smtClean="0"/>
              <a:t>Bagworm</a:t>
            </a:r>
            <a:endParaRPr lang="en-US" dirty="0"/>
          </a:p>
        </p:txBody>
      </p:sp>
      <p:sp>
        <p:nvSpPr>
          <p:cNvPr id="3" name="Content Placeholder 2"/>
          <p:cNvSpPr>
            <a:spLocks noGrp="1"/>
          </p:cNvSpPr>
          <p:nvPr>
            <p:ph idx="1"/>
          </p:nvPr>
        </p:nvSpPr>
        <p:spPr>
          <a:xfrm>
            <a:off x="1009443" y="1807361"/>
            <a:ext cx="7125112" cy="1850239"/>
          </a:xfrm>
        </p:spPr>
        <p:txBody>
          <a:bodyPr/>
          <a:lstStyle/>
          <a:p>
            <a:r>
              <a:rPr lang="en-US" dirty="0" smtClean="0"/>
              <a:t>Lepidoptera </a:t>
            </a:r>
          </a:p>
          <a:p>
            <a:r>
              <a:rPr lang="en-US" dirty="0" err="1" smtClean="0"/>
              <a:t>Holometabolous</a:t>
            </a:r>
            <a:r>
              <a:rPr lang="en-US" dirty="0" smtClean="0"/>
              <a:t> </a:t>
            </a:r>
          </a:p>
          <a:p>
            <a:r>
              <a:rPr lang="en-US" dirty="0" smtClean="0"/>
              <a:t>Chewing </a:t>
            </a:r>
          </a:p>
          <a:p>
            <a:r>
              <a:rPr lang="en-US" dirty="0" smtClean="0"/>
              <a:t>Pest</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0"/>
            <a:ext cx="202406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27" y="3115526"/>
            <a:ext cx="2514600" cy="340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53691"/>
            <a:ext cx="3962400" cy="296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164" y="829526"/>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679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009 </a:t>
            </a:r>
            <a:r>
              <a:rPr lang="en-US" dirty="0" smtClean="0"/>
              <a:t>Bed </a:t>
            </a:r>
            <a:r>
              <a:rPr lang="en-US" dirty="0"/>
              <a:t>bug</a:t>
            </a:r>
          </a:p>
        </p:txBody>
      </p:sp>
      <p:sp>
        <p:nvSpPr>
          <p:cNvPr id="3" name="Content Placeholder 2"/>
          <p:cNvSpPr>
            <a:spLocks noGrp="1"/>
          </p:cNvSpPr>
          <p:nvPr>
            <p:ph idx="1"/>
          </p:nvPr>
        </p:nvSpPr>
        <p:spPr>
          <a:xfrm>
            <a:off x="1143000" y="1828801"/>
            <a:ext cx="7125112" cy="2133600"/>
          </a:xfrm>
        </p:spPr>
        <p:txBody>
          <a:bodyPr/>
          <a:lstStyle/>
          <a:p>
            <a:r>
              <a:rPr lang="en-US" dirty="0" err="1" smtClean="0"/>
              <a:t>Hemiptera</a:t>
            </a:r>
            <a:r>
              <a:rPr lang="en-US" dirty="0" smtClean="0"/>
              <a:t> </a:t>
            </a:r>
          </a:p>
          <a:p>
            <a:r>
              <a:rPr lang="en-US" dirty="0" err="1" smtClean="0"/>
              <a:t>Hemimetabolous</a:t>
            </a:r>
            <a:r>
              <a:rPr lang="en-US" dirty="0" smtClean="0"/>
              <a:t> </a:t>
            </a:r>
          </a:p>
          <a:p>
            <a:r>
              <a:rPr lang="en-US" dirty="0" smtClean="0"/>
              <a:t>Piercing-sucking </a:t>
            </a:r>
          </a:p>
          <a:p>
            <a:r>
              <a:rPr lang="en-US" dirty="0" smtClean="0"/>
              <a:t>Pest</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476624"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76637"/>
            <a:ext cx="381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832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010 Beet </a:t>
            </a:r>
            <a:r>
              <a:rPr lang="en-US" dirty="0"/>
              <a:t>armyworm </a:t>
            </a:r>
            <a:r>
              <a:rPr lang="en-US" dirty="0" smtClean="0"/>
              <a:t>larva</a:t>
            </a:r>
            <a:endParaRPr lang="en-US" dirty="0"/>
          </a:p>
        </p:txBody>
      </p:sp>
      <p:sp>
        <p:nvSpPr>
          <p:cNvPr id="3" name="Content Placeholder 2"/>
          <p:cNvSpPr>
            <a:spLocks noGrp="1"/>
          </p:cNvSpPr>
          <p:nvPr>
            <p:ph idx="1"/>
          </p:nvPr>
        </p:nvSpPr>
        <p:spPr>
          <a:xfrm>
            <a:off x="1009443" y="1807361"/>
            <a:ext cx="7125112" cy="1621639"/>
          </a:xfrm>
        </p:spPr>
        <p:txBody>
          <a:bodyPr>
            <a:normAutofit lnSpcReduction="10000"/>
          </a:bodyPr>
          <a:lstStyle/>
          <a:p>
            <a:r>
              <a:rPr lang="en-US" dirty="0" smtClean="0"/>
              <a:t>Lepidoptera </a:t>
            </a:r>
          </a:p>
          <a:p>
            <a:r>
              <a:rPr lang="en-US" dirty="0" err="1" smtClean="0"/>
              <a:t>Holometabolous</a:t>
            </a:r>
            <a:r>
              <a:rPr lang="en-US" dirty="0" smtClean="0"/>
              <a:t> </a:t>
            </a:r>
          </a:p>
          <a:p>
            <a:r>
              <a:rPr lang="en-US" dirty="0" smtClean="0"/>
              <a:t>Chewing </a:t>
            </a:r>
          </a:p>
          <a:p>
            <a:r>
              <a:rPr lang="en-US" dirty="0" smtClean="0"/>
              <a:t>Pest</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627" y="1905000"/>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516" y="4284085"/>
            <a:ext cx="3395516"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469698"/>
            <a:ext cx="2438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198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011 </a:t>
            </a:r>
            <a:r>
              <a:rPr lang="en-US" dirty="0" smtClean="0"/>
              <a:t>Big-eyed </a:t>
            </a:r>
            <a:r>
              <a:rPr lang="en-US" dirty="0"/>
              <a:t>bug</a:t>
            </a:r>
          </a:p>
        </p:txBody>
      </p:sp>
      <p:sp>
        <p:nvSpPr>
          <p:cNvPr id="3" name="Content Placeholder 2"/>
          <p:cNvSpPr>
            <a:spLocks noGrp="1"/>
          </p:cNvSpPr>
          <p:nvPr>
            <p:ph idx="1"/>
          </p:nvPr>
        </p:nvSpPr>
        <p:spPr>
          <a:xfrm>
            <a:off x="1009443" y="1807361"/>
            <a:ext cx="7125112" cy="1926439"/>
          </a:xfrm>
        </p:spPr>
        <p:txBody>
          <a:bodyPr/>
          <a:lstStyle/>
          <a:p>
            <a:r>
              <a:rPr lang="en-US" dirty="0" err="1" smtClean="0"/>
              <a:t>Hemiptera</a:t>
            </a:r>
            <a:r>
              <a:rPr lang="en-US" dirty="0" smtClean="0"/>
              <a:t> </a:t>
            </a:r>
          </a:p>
          <a:p>
            <a:r>
              <a:rPr lang="en-US" dirty="0" err="1" smtClean="0"/>
              <a:t>Hemimetabolous</a:t>
            </a:r>
            <a:r>
              <a:rPr lang="en-US" dirty="0" smtClean="0"/>
              <a:t> </a:t>
            </a:r>
          </a:p>
          <a:p>
            <a:r>
              <a:rPr lang="en-US" dirty="0" smtClean="0"/>
              <a:t>Piercing-sucking </a:t>
            </a:r>
          </a:p>
          <a:p>
            <a:r>
              <a:rPr lang="en-US" dirty="0"/>
              <a:t>B</a:t>
            </a:r>
            <a:r>
              <a:rPr lang="en-US" dirty="0" smtClean="0"/>
              <a:t>eneficial</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1676400"/>
            <a:ext cx="30956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23717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08268"/>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266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012 </a:t>
            </a:r>
            <a:r>
              <a:rPr lang="en-US" dirty="0" smtClean="0"/>
              <a:t>Biting </a:t>
            </a:r>
            <a:r>
              <a:rPr lang="en-US" dirty="0"/>
              <a:t>louse </a:t>
            </a:r>
            <a:br>
              <a:rPr lang="en-US" dirty="0"/>
            </a:br>
            <a:endParaRPr lang="en-US" dirty="0"/>
          </a:p>
        </p:txBody>
      </p:sp>
      <p:sp>
        <p:nvSpPr>
          <p:cNvPr id="3" name="Content Placeholder 2"/>
          <p:cNvSpPr>
            <a:spLocks noGrp="1"/>
          </p:cNvSpPr>
          <p:nvPr>
            <p:ph idx="1"/>
          </p:nvPr>
        </p:nvSpPr>
        <p:spPr>
          <a:xfrm>
            <a:off x="1009443" y="1807361"/>
            <a:ext cx="7125112" cy="2155039"/>
          </a:xfrm>
        </p:spPr>
        <p:txBody>
          <a:bodyPr/>
          <a:lstStyle/>
          <a:p>
            <a:r>
              <a:rPr lang="en-US" dirty="0" err="1" smtClean="0"/>
              <a:t>Phthiraptera</a:t>
            </a:r>
            <a:r>
              <a:rPr lang="en-US" dirty="0" smtClean="0"/>
              <a:t> </a:t>
            </a:r>
          </a:p>
          <a:p>
            <a:r>
              <a:rPr lang="en-US" dirty="0" err="1" smtClean="0"/>
              <a:t>Hemimetabolous</a:t>
            </a:r>
            <a:r>
              <a:rPr lang="en-US" dirty="0" smtClean="0"/>
              <a:t> </a:t>
            </a:r>
          </a:p>
          <a:p>
            <a:r>
              <a:rPr lang="en-US" dirty="0" smtClean="0"/>
              <a:t>Chewing </a:t>
            </a:r>
          </a:p>
          <a:p>
            <a:r>
              <a:rPr lang="en-US" dirty="0" smtClean="0"/>
              <a:t>Pest</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590800"/>
            <a:ext cx="4431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224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013 </a:t>
            </a:r>
            <a:r>
              <a:rPr lang="en-US" dirty="0" smtClean="0"/>
              <a:t>Biting </a:t>
            </a:r>
            <a:r>
              <a:rPr lang="en-US" dirty="0"/>
              <a:t>midge </a:t>
            </a:r>
            <a:endParaRPr lang="en-US" b="1" dirty="0"/>
          </a:p>
        </p:txBody>
      </p:sp>
      <p:sp>
        <p:nvSpPr>
          <p:cNvPr id="3" name="Content Placeholder 2"/>
          <p:cNvSpPr>
            <a:spLocks noGrp="1"/>
          </p:cNvSpPr>
          <p:nvPr>
            <p:ph idx="1"/>
          </p:nvPr>
        </p:nvSpPr>
        <p:spPr>
          <a:xfrm>
            <a:off x="1009443" y="1807361"/>
            <a:ext cx="7125112" cy="1850239"/>
          </a:xfrm>
        </p:spPr>
        <p:txBody>
          <a:bodyPr/>
          <a:lstStyle/>
          <a:p>
            <a:r>
              <a:rPr lang="en-US" dirty="0" err="1" smtClean="0"/>
              <a:t>Diptera</a:t>
            </a:r>
            <a:r>
              <a:rPr lang="en-US" dirty="0" smtClean="0"/>
              <a:t> </a:t>
            </a:r>
          </a:p>
          <a:p>
            <a:r>
              <a:rPr lang="en-US" dirty="0" err="1" smtClean="0"/>
              <a:t>Holometablous</a:t>
            </a:r>
            <a:r>
              <a:rPr lang="en-US" dirty="0" smtClean="0"/>
              <a:t> </a:t>
            </a:r>
          </a:p>
          <a:p>
            <a:r>
              <a:rPr lang="en-US" dirty="0" smtClean="0"/>
              <a:t>Piercing-sucking </a:t>
            </a:r>
          </a:p>
          <a:p>
            <a:r>
              <a:rPr lang="en-US" dirty="0" smtClean="0"/>
              <a:t>Pest</a:t>
            </a: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882" y="1447800"/>
            <a:ext cx="309172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3809999"/>
            <a:ext cx="2638425" cy="253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Metamorphosis</a:t>
            </a:r>
            <a:endParaRPr lang="en-US" dirty="0"/>
          </a:p>
        </p:txBody>
      </p:sp>
      <p:sp>
        <p:nvSpPr>
          <p:cNvPr id="3" name="Content Placeholder 2"/>
          <p:cNvSpPr>
            <a:spLocks noGrp="1"/>
          </p:cNvSpPr>
          <p:nvPr>
            <p:ph idx="1"/>
          </p:nvPr>
        </p:nvSpPr>
        <p:spPr>
          <a:xfrm>
            <a:off x="838200" y="1676400"/>
            <a:ext cx="7125112" cy="4419599"/>
          </a:xfrm>
        </p:spPr>
        <p:txBody>
          <a:bodyPr>
            <a:normAutofit/>
          </a:bodyPr>
          <a:lstStyle/>
          <a:p>
            <a:r>
              <a:rPr lang="en-US" dirty="0"/>
              <a:t>1. </a:t>
            </a:r>
            <a:r>
              <a:rPr lang="en-US" b="1" dirty="0"/>
              <a:t>Complete Metamorphosis</a:t>
            </a:r>
            <a:r>
              <a:rPr lang="en-US" dirty="0"/>
              <a:t> (</a:t>
            </a:r>
            <a:r>
              <a:rPr lang="en-US" dirty="0" err="1"/>
              <a:t>holometabolous</a:t>
            </a:r>
            <a:r>
              <a:rPr lang="en-US" dirty="0"/>
              <a:t>). Larvae and adults of these insects are very different and a distinct pupae is formed. Some insects with complete metamorphosis are: beetles, flies, bees, lacewings, butterflies, ants, and caddis flies.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1991" name="Picture 7" descr="C:\Users\jess.wheeler\Desktop\comple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33800"/>
            <a:ext cx="636304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24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014 </a:t>
            </a:r>
            <a:r>
              <a:rPr lang="en-US" dirty="0" smtClean="0"/>
              <a:t>Black </a:t>
            </a:r>
            <a:r>
              <a:rPr lang="en-US" dirty="0"/>
              <a:t>widow spider</a:t>
            </a:r>
          </a:p>
        </p:txBody>
      </p:sp>
      <p:sp>
        <p:nvSpPr>
          <p:cNvPr id="3" name="Content Placeholder 2"/>
          <p:cNvSpPr>
            <a:spLocks noGrp="1"/>
          </p:cNvSpPr>
          <p:nvPr>
            <p:ph idx="1"/>
          </p:nvPr>
        </p:nvSpPr>
        <p:spPr>
          <a:xfrm>
            <a:off x="1009443" y="1807361"/>
            <a:ext cx="7125112" cy="1850239"/>
          </a:xfrm>
        </p:spPr>
        <p:txBody>
          <a:bodyPr/>
          <a:lstStyle/>
          <a:p>
            <a:r>
              <a:rPr lang="en-US" dirty="0" smtClean="0"/>
              <a:t>Non-insect </a:t>
            </a:r>
          </a:p>
          <a:p>
            <a:r>
              <a:rPr lang="en-US" dirty="0" smtClean="0"/>
              <a:t>Pest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2986088"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433" y="1600200"/>
            <a:ext cx="4876800"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16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Metamorhposis</a:t>
            </a:r>
            <a:endParaRPr lang="en-US" dirty="0"/>
          </a:p>
        </p:txBody>
      </p:sp>
      <p:sp>
        <p:nvSpPr>
          <p:cNvPr id="3" name="Content Placeholder 2"/>
          <p:cNvSpPr>
            <a:spLocks noGrp="1"/>
          </p:cNvSpPr>
          <p:nvPr>
            <p:ph idx="1"/>
          </p:nvPr>
        </p:nvSpPr>
        <p:spPr>
          <a:xfrm>
            <a:off x="909859" y="1219200"/>
            <a:ext cx="7125112" cy="4051437"/>
          </a:xfrm>
        </p:spPr>
        <p:txBody>
          <a:bodyPr/>
          <a:lstStyle/>
          <a:p>
            <a:r>
              <a:rPr lang="en-US" dirty="0"/>
              <a:t>2. </a:t>
            </a:r>
            <a:r>
              <a:rPr lang="en-US" b="1" dirty="0"/>
              <a:t>Incomplete (or simple) Metamorphosis</a:t>
            </a:r>
            <a:r>
              <a:rPr lang="en-US" dirty="0"/>
              <a:t> (</a:t>
            </a:r>
            <a:r>
              <a:rPr lang="en-US" dirty="0" err="1"/>
              <a:t>hemimetabolous</a:t>
            </a:r>
            <a:r>
              <a:rPr lang="en-US" dirty="0"/>
              <a:t>). In these insects, the nymph more or less resembles the adult and there is no </a:t>
            </a:r>
            <a:r>
              <a:rPr lang="en-US" dirty="0" err="1"/>
              <a:t>pupal</a:t>
            </a:r>
            <a:r>
              <a:rPr lang="en-US" dirty="0"/>
              <a:t> stage. The example shown below is a plant bug. Some other insects with incomplete metamorphosis are: crickets, true bugs, termites, grasshoppers, and </a:t>
            </a:r>
            <a:r>
              <a:rPr lang="en-US" dirty="0" smtClean="0"/>
              <a:t>cockroaches</a:t>
            </a:r>
          </a:p>
          <a:p>
            <a:endParaRPr lang="en-US" dirty="0"/>
          </a:p>
          <a:p>
            <a:endParaRPr lang="en-US" dirty="0"/>
          </a:p>
        </p:txBody>
      </p:sp>
      <p:pic>
        <p:nvPicPr>
          <p:cNvPr id="43010" name="Picture 2" descr="C:\Users\jess.wheeler\Desktop\incomple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36" y="3810000"/>
            <a:ext cx="5896830" cy="161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8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Metamorphosis</a:t>
            </a:r>
            <a:endParaRPr lang="en-US" dirty="0"/>
          </a:p>
        </p:txBody>
      </p:sp>
      <p:sp>
        <p:nvSpPr>
          <p:cNvPr id="3" name="Content Placeholder 2"/>
          <p:cNvSpPr>
            <a:spLocks noGrp="1"/>
          </p:cNvSpPr>
          <p:nvPr>
            <p:ph idx="1"/>
          </p:nvPr>
        </p:nvSpPr>
        <p:spPr/>
        <p:txBody>
          <a:bodyPr>
            <a:normAutofit fontScale="85000" lnSpcReduction="20000"/>
          </a:bodyPr>
          <a:lstStyle/>
          <a:p>
            <a:r>
              <a:rPr lang="en-US" dirty="0"/>
              <a:t>3. </a:t>
            </a:r>
            <a:r>
              <a:rPr lang="en-US" b="1" dirty="0" err="1"/>
              <a:t>Ametabolous</a:t>
            </a:r>
            <a:r>
              <a:rPr lang="en-US" dirty="0"/>
              <a:t> insects show no metamorphosis. Here the adult looks like the immature except for the presence of </a:t>
            </a:r>
            <a:r>
              <a:rPr lang="en-US" dirty="0" err="1"/>
              <a:t>genetalia</a:t>
            </a:r>
            <a:r>
              <a:rPr lang="en-US" dirty="0"/>
              <a:t> and gonads. The silverfish is an example. </a:t>
            </a:r>
          </a:p>
          <a:p>
            <a:r>
              <a:rPr lang="en-US" dirty="0"/>
              <a:t>The exoskeleton limits the potential size of insects, but provides valuable protection to all parts of the insect including its eyes, antennae and the internal breathing tubes (tracheae). To grow and become an adult, young insects shed or molt their exoskeleton. Molting happens several times before an insect becomes an adult. A new, flexible skeleton forms beneath the old, hard exoskeleton. While taking in extra air, the insect expands itself and splits the old skin. After crawling out of the old skin, the new, soft exoskeleton starts to harden in minutes but may take several hours or days to harden completely. For some insects like a butterfly, the caterpillar is very different from the adult butterfly. In other insects like grasshoppers the young insects resemble the adults. The younger stages, called nymphs may have different color patterns and undeveloped wings and sexual organs compared with the adult. Compare the pictures above to see the difference between these two kinds of metamorphosis. </a:t>
            </a:r>
          </a:p>
          <a:p>
            <a:endParaRPr lang="en-US" dirty="0"/>
          </a:p>
        </p:txBody>
      </p:sp>
    </p:spTree>
    <p:extLst>
      <p:ext uri="{BB962C8B-B14F-4D97-AF65-F5344CB8AC3E}">
        <p14:creationId xmlns:p14="http://schemas.microsoft.com/office/powerpoint/2010/main" val="299270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r>
              <a:rPr lang="en-US" dirty="0" smtClean="0"/>
              <a:t>Types of Mouthparts </a:t>
            </a:r>
            <a:endParaRPr lang="en-US" dirty="0"/>
          </a:p>
        </p:txBody>
      </p:sp>
      <p:sp>
        <p:nvSpPr>
          <p:cNvPr id="3" name="Content Placeholder 2"/>
          <p:cNvSpPr>
            <a:spLocks noGrp="1"/>
          </p:cNvSpPr>
          <p:nvPr>
            <p:ph idx="1"/>
          </p:nvPr>
        </p:nvSpPr>
        <p:spPr>
          <a:xfrm>
            <a:off x="1009443" y="1447800"/>
            <a:ext cx="7125112" cy="4876799"/>
          </a:xfrm>
        </p:spPr>
        <p:txBody>
          <a:bodyPr>
            <a:normAutofit/>
          </a:bodyPr>
          <a:lstStyle/>
          <a:p>
            <a:r>
              <a:rPr lang="en-US" dirty="0" smtClean="0"/>
              <a:t>Chewing - </a:t>
            </a:r>
            <a:r>
              <a:rPr lang="en-US" dirty="0"/>
              <a:t>feed by biting, ripping or tearing plant tissue</a:t>
            </a:r>
            <a:r>
              <a:rPr lang="en-US" dirty="0" smtClean="0"/>
              <a:t>.</a:t>
            </a:r>
          </a:p>
          <a:p>
            <a:endParaRPr lang="en-US" dirty="0" smtClean="0"/>
          </a:p>
          <a:p>
            <a:endParaRPr lang="en-US" dirty="0"/>
          </a:p>
          <a:p>
            <a:endParaRPr lang="en-US" dirty="0"/>
          </a:p>
          <a:p>
            <a:endParaRPr lang="en-US" dirty="0" smtClean="0"/>
          </a:p>
          <a:p>
            <a:r>
              <a:rPr lang="en-US" dirty="0" smtClean="0"/>
              <a:t>Piercing/Sucking - </a:t>
            </a:r>
            <a:r>
              <a:rPr lang="en-US" dirty="0"/>
              <a:t>insects have a beak, referred to as a proboscis, that is modified to suck up liquids in a manner similar to humans sucking through a </a:t>
            </a:r>
            <a:r>
              <a:rPr lang="en-US" dirty="0" smtClean="0"/>
              <a:t>straw</a:t>
            </a:r>
          </a:p>
          <a:p>
            <a:endParaRPr lang="en-US" dirty="0"/>
          </a:p>
          <a:p>
            <a:endParaRPr lang="en-US" dirty="0" smtClean="0"/>
          </a:p>
          <a:p>
            <a:endParaRPr lang="en-US" dirty="0" smtClean="0"/>
          </a:p>
          <a:p>
            <a:pPr marL="0" indent="0">
              <a:buNone/>
            </a:pPr>
            <a:endParaRPr lang="en-US" dirty="0"/>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026" y="2057400"/>
            <a:ext cx="1204747" cy="142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807" y="4724400"/>
            <a:ext cx="1663186"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34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Mouthparts </a:t>
            </a:r>
            <a:endParaRPr lang="en-US" dirty="0"/>
          </a:p>
        </p:txBody>
      </p:sp>
      <p:sp>
        <p:nvSpPr>
          <p:cNvPr id="3" name="Content Placeholder 2"/>
          <p:cNvSpPr>
            <a:spLocks noGrp="1"/>
          </p:cNvSpPr>
          <p:nvPr>
            <p:ph idx="1"/>
          </p:nvPr>
        </p:nvSpPr>
        <p:spPr>
          <a:xfrm>
            <a:off x="990600" y="1371600"/>
            <a:ext cx="7125112" cy="4051437"/>
          </a:xfrm>
        </p:spPr>
        <p:txBody>
          <a:bodyPr/>
          <a:lstStyle/>
          <a:p>
            <a:r>
              <a:rPr lang="en-US" dirty="0"/>
              <a:t>Siphoning - adapted to draw nectar from long-throated </a:t>
            </a:r>
            <a:r>
              <a:rPr lang="en-US" dirty="0" smtClean="0"/>
              <a:t>flowers</a:t>
            </a:r>
          </a:p>
          <a:p>
            <a:endParaRPr lang="en-US" dirty="0"/>
          </a:p>
          <a:p>
            <a:endParaRPr lang="en-US" dirty="0"/>
          </a:p>
          <a:p>
            <a:endParaRPr lang="en-US" dirty="0" smtClean="0"/>
          </a:p>
          <a:p>
            <a:endParaRPr lang="en-US" dirty="0" smtClean="0"/>
          </a:p>
          <a:p>
            <a:r>
              <a:rPr lang="en-US" dirty="0"/>
              <a:t>Sponging - appear as a conical process with </a:t>
            </a:r>
            <a:r>
              <a:rPr lang="en-US" dirty="0" err="1"/>
              <a:t>spongelike</a:t>
            </a:r>
            <a:r>
              <a:rPr lang="en-US" dirty="0"/>
              <a:t> lobes at the end. This type of mouth is modified to lap up liquids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346" y="2514600"/>
            <a:ext cx="17750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47" y="5029200"/>
            <a:ext cx="1846729" cy="142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65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001 American cockroach </a:t>
            </a:r>
          </a:p>
        </p:txBody>
      </p:sp>
      <p:sp>
        <p:nvSpPr>
          <p:cNvPr id="3" name="Content Placeholder 2"/>
          <p:cNvSpPr>
            <a:spLocks noGrp="1"/>
          </p:cNvSpPr>
          <p:nvPr>
            <p:ph idx="1"/>
          </p:nvPr>
        </p:nvSpPr>
        <p:spPr>
          <a:xfrm>
            <a:off x="838200" y="1295400"/>
            <a:ext cx="7125112" cy="1743998"/>
          </a:xfrm>
        </p:spPr>
        <p:txBody>
          <a:bodyPr/>
          <a:lstStyle/>
          <a:p>
            <a:r>
              <a:rPr lang="en-US" dirty="0" smtClean="0"/>
              <a:t>Order </a:t>
            </a:r>
            <a:r>
              <a:rPr lang="en-US" dirty="0" err="1" smtClean="0"/>
              <a:t>Blattodea</a:t>
            </a:r>
            <a:endParaRPr lang="en-US" dirty="0" smtClean="0"/>
          </a:p>
          <a:p>
            <a:r>
              <a:rPr lang="en-US" dirty="0" smtClean="0"/>
              <a:t>Hemi-</a:t>
            </a:r>
            <a:r>
              <a:rPr lang="en-US" dirty="0" err="1" smtClean="0"/>
              <a:t>metabolous</a:t>
            </a:r>
            <a:endParaRPr lang="en-US" dirty="0" smtClean="0"/>
          </a:p>
          <a:p>
            <a:r>
              <a:rPr lang="en-US" dirty="0" smtClean="0"/>
              <a:t>Chewing Mouthpart</a:t>
            </a:r>
          </a:p>
          <a:p>
            <a:r>
              <a:rPr lang="en-US" dirty="0" smtClean="0"/>
              <a:t>Pest</a:t>
            </a:r>
            <a:endParaRPr lang="en-US" dirty="0"/>
          </a:p>
        </p:txBody>
      </p:sp>
      <p:pic>
        <p:nvPicPr>
          <p:cNvPr id="5" name="Picture 4" descr="amerr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4038600" cy="2963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mer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09800"/>
            <a:ext cx="3962400" cy="297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3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002 </a:t>
            </a:r>
            <a:r>
              <a:rPr lang="en-US" dirty="0" err="1" smtClean="0"/>
              <a:t>Antlion</a:t>
            </a:r>
            <a:r>
              <a:rPr lang="en-US" dirty="0" smtClean="0"/>
              <a:t>  </a:t>
            </a:r>
            <a:endParaRPr lang="en-US" dirty="0"/>
          </a:p>
        </p:txBody>
      </p:sp>
      <p:sp>
        <p:nvSpPr>
          <p:cNvPr id="3" name="Content Placeholder 2"/>
          <p:cNvSpPr>
            <a:spLocks noGrp="1"/>
          </p:cNvSpPr>
          <p:nvPr>
            <p:ph idx="1"/>
          </p:nvPr>
        </p:nvSpPr>
        <p:spPr>
          <a:xfrm>
            <a:off x="1009443" y="1807361"/>
            <a:ext cx="7125112" cy="1774039"/>
          </a:xfrm>
        </p:spPr>
        <p:txBody>
          <a:bodyPr/>
          <a:lstStyle/>
          <a:p>
            <a:r>
              <a:rPr lang="en-US" dirty="0" err="1"/>
              <a:t>Neuroptera</a:t>
            </a:r>
            <a:r>
              <a:rPr lang="en-US" dirty="0"/>
              <a:t> </a:t>
            </a:r>
            <a:endParaRPr lang="en-US" dirty="0" smtClean="0"/>
          </a:p>
          <a:p>
            <a:r>
              <a:rPr lang="en-US" dirty="0" err="1" smtClean="0"/>
              <a:t>Holometabolous</a:t>
            </a:r>
            <a:r>
              <a:rPr lang="en-US" dirty="0" smtClean="0"/>
              <a:t> </a:t>
            </a:r>
          </a:p>
          <a:p>
            <a:r>
              <a:rPr lang="en-US" dirty="0" smtClean="0"/>
              <a:t>Chewing </a:t>
            </a:r>
            <a:r>
              <a:rPr lang="en-US" dirty="0" err="1" smtClean="0"/>
              <a:t>outhpart</a:t>
            </a:r>
            <a:endParaRPr lang="en-US" dirty="0" smtClean="0"/>
          </a:p>
          <a:p>
            <a:r>
              <a:rPr lang="en-US" dirty="0" smtClean="0"/>
              <a:t>Beneficial</a:t>
            </a: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98330"/>
            <a:ext cx="3283576"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9000"/>
            <a:ext cx="4429125" cy="28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97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003 </a:t>
            </a:r>
            <a:r>
              <a:rPr lang="en-US" dirty="0" err="1" smtClean="0"/>
              <a:t>Antlion</a:t>
            </a:r>
            <a:r>
              <a:rPr lang="en-US" dirty="0" smtClean="0"/>
              <a:t> Larvae </a:t>
            </a:r>
            <a:endParaRPr lang="en-US" dirty="0"/>
          </a:p>
        </p:txBody>
      </p:sp>
      <p:sp>
        <p:nvSpPr>
          <p:cNvPr id="3" name="Content Placeholder 2"/>
          <p:cNvSpPr>
            <a:spLocks noGrp="1"/>
          </p:cNvSpPr>
          <p:nvPr>
            <p:ph idx="1"/>
          </p:nvPr>
        </p:nvSpPr>
        <p:spPr>
          <a:xfrm>
            <a:off x="1009443" y="1807361"/>
            <a:ext cx="7125112" cy="1774039"/>
          </a:xfrm>
        </p:spPr>
        <p:txBody>
          <a:bodyPr/>
          <a:lstStyle/>
          <a:p>
            <a:r>
              <a:rPr lang="en-US" dirty="0" err="1"/>
              <a:t>Neuroptera</a:t>
            </a:r>
            <a:r>
              <a:rPr lang="en-US" dirty="0"/>
              <a:t> </a:t>
            </a:r>
            <a:endParaRPr lang="en-US" dirty="0" smtClean="0"/>
          </a:p>
          <a:p>
            <a:r>
              <a:rPr lang="en-US" dirty="0" err="1" smtClean="0"/>
              <a:t>Holometabolous</a:t>
            </a:r>
            <a:r>
              <a:rPr lang="en-US" dirty="0" smtClean="0"/>
              <a:t> </a:t>
            </a:r>
          </a:p>
          <a:p>
            <a:r>
              <a:rPr lang="en-US" dirty="0" smtClean="0"/>
              <a:t>Chewing </a:t>
            </a:r>
            <a:r>
              <a:rPr lang="en-US" dirty="0" err="1" smtClean="0"/>
              <a:t>outhpart</a:t>
            </a:r>
            <a:endParaRPr lang="en-US" dirty="0" smtClean="0"/>
          </a:p>
          <a:p>
            <a:r>
              <a:rPr lang="en-US" dirty="0" smtClean="0"/>
              <a:t>Beneficial</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5214938"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497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502</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Spring</vt:lpstr>
      <vt:lpstr>PowerPoint Presentation</vt:lpstr>
      <vt:lpstr>Metamorphosis</vt:lpstr>
      <vt:lpstr>Metamorhposis</vt:lpstr>
      <vt:lpstr>Metamorphosis</vt:lpstr>
      <vt:lpstr>Types of Mouthparts </vt:lpstr>
      <vt:lpstr>Types of Mouthparts </vt:lpstr>
      <vt:lpstr>001 American cockroach </vt:lpstr>
      <vt:lpstr>002 Antlion  </vt:lpstr>
      <vt:lpstr>003 Antlion Larvae </vt:lpstr>
      <vt:lpstr>004 Aphid </vt:lpstr>
      <vt:lpstr>005 Armored scale </vt:lpstr>
      <vt:lpstr>006 Assassin Bug</vt:lpstr>
      <vt:lpstr>007 Backswimmer</vt:lpstr>
      <vt:lpstr>008 Bagworm</vt:lpstr>
      <vt:lpstr>009 Bed bug</vt:lpstr>
      <vt:lpstr>010 Beet armyworm larva</vt:lpstr>
      <vt:lpstr>011 Big-eyed bug</vt:lpstr>
      <vt:lpstr>012 Biting louse  </vt:lpstr>
      <vt:lpstr>013 Biting midge </vt:lpstr>
      <vt:lpstr>014 Black widow spider</vt:lpstr>
    </vt:vector>
  </TitlesOfParts>
  <Company>China Spring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cp:revision>
  <dcterms:created xsi:type="dcterms:W3CDTF">2013-03-28T00:52:22Z</dcterms:created>
  <dcterms:modified xsi:type="dcterms:W3CDTF">2013-03-28T00:55:29Z</dcterms:modified>
</cp:coreProperties>
</file>