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6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2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91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1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8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4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9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83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01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486D570-780F-4B22-87EB-4C4CD598ED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3/27/2013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A65433-8CAC-45A7-BFE5-6607D17987B3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www.forestryimages.org/images/768x512/123612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115 Soft </a:t>
            </a:r>
            <a:r>
              <a:rPr lang="en-US" dirty="0"/>
              <a:t>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4856162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0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124 </a:t>
            </a:r>
            <a:r>
              <a:rPr lang="en-US" dirty="0" smtClean="0"/>
              <a:t>Squash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23838"/>
            <a:ext cx="36576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6325"/>
            <a:ext cx="35052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1500"/>
            <a:ext cx="23050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08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125 </a:t>
            </a:r>
            <a:r>
              <a:rPr lang="en-US" dirty="0" smtClean="0"/>
              <a:t>Stag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125112" cy="22312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3200400" cy="268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53145"/>
            <a:ext cx="4038600" cy="306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5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126 </a:t>
            </a:r>
            <a:r>
              <a:rPr lang="en-US" dirty="0" smtClean="0"/>
              <a:t>Stonefly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Plecoptera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429000"/>
            <a:ext cx="4105275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498941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67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127 </a:t>
            </a:r>
            <a:r>
              <a:rPr lang="en-US" dirty="0" smtClean="0"/>
              <a:t>Sucking </a:t>
            </a:r>
            <a:r>
              <a:rPr lang="en-US" dirty="0"/>
              <a:t>louse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Phthiraptera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2800"/>
            <a:ext cx="421276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06707"/>
            <a:ext cx="22193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3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128 </a:t>
            </a:r>
            <a:r>
              <a:rPr lang="en-US" dirty="0" err="1" smtClean="0"/>
              <a:t>Sulphur</a:t>
            </a:r>
            <a:r>
              <a:rPr lang="en-US" dirty="0" smtClean="0"/>
              <a:t>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90900"/>
            <a:ext cx="37719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129 </a:t>
            </a:r>
            <a:r>
              <a:rPr lang="en-US" dirty="0" smtClean="0"/>
              <a:t>Swallowtail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01293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2314"/>
            <a:ext cx="3200400" cy="299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9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82782"/>
            <a:ext cx="7125113" cy="924475"/>
          </a:xfrm>
        </p:spPr>
        <p:txBody>
          <a:bodyPr/>
          <a:lstStyle/>
          <a:p>
            <a:r>
              <a:rPr lang="en-US" dirty="0"/>
              <a:t>130 </a:t>
            </a:r>
            <a:r>
              <a:rPr lang="en-US" dirty="0" err="1" smtClean="0"/>
              <a:t>Syrphid</a:t>
            </a:r>
            <a:r>
              <a:rPr lang="en-US" dirty="0" smtClean="0"/>
              <a:t> </a:t>
            </a:r>
            <a:r>
              <a:rPr lang="en-US" dirty="0"/>
              <a:t>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Diptera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Sponging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765550" cy="288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3383756"/>
            <a:ext cx="46101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7620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Looks like a bee with only 2 wings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131 </a:t>
            </a:r>
            <a:r>
              <a:rPr lang="en-US" dirty="0" smtClean="0"/>
              <a:t>Tarantula </a:t>
            </a:r>
            <a:r>
              <a:rPr lang="en-US" dirty="0"/>
              <a:t>hawk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 (Pest and Beneficial)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990975" cy="304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221749" cy="346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9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132 </a:t>
            </a:r>
            <a:r>
              <a:rPr lang="en-US" dirty="0" smtClean="0"/>
              <a:t>Tarnished </a:t>
            </a:r>
            <a:r>
              <a:rPr lang="en-US" dirty="0"/>
              <a:t>plant 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28575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3352800" cy="473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133 </a:t>
            </a:r>
            <a:r>
              <a:rPr lang="en-US" dirty="0" smtClean="0"/>
              <a:t>Termite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Isoptera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36576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27195"/>
            <a:ext cx="4373563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05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116 </a:t>
            </a:r>
            <a:r>
              <a:rPr lang="en-US" dirty="0" smtClean="0"/>
              <a:t>Soldier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00200"/>
            <a:ext cx="406717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3408426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76800" y="56388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Notice Orange Thorax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4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134 </a:t>
            </a:r>
            <a:r>
              <a:rPr lang="en-US" dirty="0" err="1" smtClean="0"/>
              <a:t>Trichogramma</a:t>
            </a:r>
            <a:r>
              <a:rPr lang="en-US" dirty="0" smtClean="0"/>
              <a:t> </a:t>
            </a:r>
            <a:r>
              <a:rPr lang="en-US" dirty="0"/>
              <a:t>wasp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2990850" cy="27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550"/>
            <a:ext cx="3089564" cy="261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12848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2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135 </a:t>
            </a:r>
            <a:r>
              <a:rPr lang="en-US" dirty="0" err="1" smtClean="0"/>
              <a:t>Thrips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Thysanoptera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38100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4805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637222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Microscopic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136 </a:t>
            </a:r>
            <a:r>
              <a:rPr lang="en-US" dirty="0" smtClean="0"/>
              <a:t>Tiger </a:t>
            </a:r>
            <a:r>
              <a:rPr lang="en-US" dirty="0"/>
              <a:t>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6" descr="tig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92513"/>
            <a:ext cx="405765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tig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81400"/>
            <a:ext cx="413385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8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137 </a:t>
            </a:r>
            <a:r>
              <a:rPr lang="en-US" dirty="0" smtClean="0"/>
              <a:t>Toad </a:t>
            </a:r>
            <a:r>
              <a:rPr lang="en-US" dirty="0"/>
              <a:t>bug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>
            <a:normAutofit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08218"/>
            <a:ext cx="42862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20" y="573932"/>
            <a:ext cx="2071687" cy="274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4150"/>
            <a:ext cx="3057525" cy="281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5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138 </a:t>
            </a:r>
            <a:r>
              <a:rPr lang="en-US" dirty="0" smtClean="0"/>
              <a:t>Tomato </a:t>
            </a:r>
            <a:r>
              <a:rPr lang="en-US" dirty="0"/>
              <a:t>hornworm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5715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3242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48006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Notice the horn – will be in glass vial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139 </a:t>
            </a:r>
            <a:r>
              <a:rPr lang="en-US" dirty="0" smtClean="0"/>
              <a:t>Tree </a:t>
            </a:r>
            <a:r>
              <a:rPr lang="en-US" dirty="0"/>
              <a:t>cricket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err="1" smtClean="0"/>
              <a:t>Orthoptera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Hemimetablolous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</a:t>
            </a:r>
            <a:endParaRPr lang="en-US" dirty="0"/>
          </a:p>
        </p:txBody>
      </p:sp>
      <p:pic>
        <p:nvPicPr>
          <p:cNvPr id="4" name="Picture 3" descr="snowy tree cricket, Gryllidae: Oecanthus fultoni Walk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3352800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09" y="797078"/>
            <a:ext cx="3514725" cy="331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89463"/>
            <a:ext cx="278130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9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</a:t>
            </a:r>
            <a:r>
              <a:rPr lang="en-US" dirty="0" smtClean="0"/>
              <a:t>Treehopper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" name="Picture 3" descr="buffalo-treehop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" y="3429000"/>
            <a:ext cx="3857625" cy="302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719513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5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141 </a:t>
            </a:r>
            <a:r>
              <a:rPr lang="en-US" dirty="0" smtClean="0"/>
              <a:t>Tumbling </a:t>
            </a:r>
            <a:r>
              <a:rPr lang="en-US" dirty="0"/>
              <a:t>flower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Variable</a:t>
            </a:r>
            <a:endParaRPr lang="en-US" dirty="0"/>
          </a:p>
          <a:p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00200"/>
            <a:ext cx="306233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18" y="3722132"/>
            <a:ext cx="3238500" cy="238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3352800"/>
            <a:ext cx="1524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Notice Tail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" name="Straight Arrow Connector 7"/>
          <p:cNvCxnSpPr>
            <a:stCxn id="4" idx="3"/>
          </p:cNvCxnSpPr>
          <p:nvPr/>
        </p:nvCxnSpPr>
        <p:spPr>
          <a:xfrm>
            <a:off x="5105400" y="3537466"/>
            <a:ext cx="990600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0" y="3756768"/>
            <a:ext cx="3276600" cy="35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514600" y="3772901"/>
            <a:ext cx="1905000" cy="21706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0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142 </a:t>
            </a:r>
            <a:r>
              <a:rPr lang="en-US" dirty="0" smtClean="0"/>
              <a:t>Velvet </a:t>
            </a:r>
            <a:r>
              <a:rPr lang="en-US" dirty="0"/>
              <a:t>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smtClean="0"/>
              <a:t>Hymenoptera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ow Ki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16363"/>
            <a:ext cx="4057650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0"/>
            <a:ext cx="42529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8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143 </a:t>
            </a:r>
            <a:r>
              <a:rPr lang="en-US" dirty="0" smtClean="0"/>
              <a:t>Viceroy </a:t>
            </a:r>
            <a:r>
              <a:rPr lang="en-US" dirty="0"/>
              <a:t>butterfly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0788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03362"/>
            <a:ext cx="4295775" cy="329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410200"/>
            <a:ext cx="4876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Similar to Monarch but this  horizontal line is not in Monarch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657600" y="4038600"/>
            <a:ext cx="1905000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2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117 </a:t>
            </a:r>
            <a:r>
              <a:rPr lang="en-US" dirty="0" smtClean="0"/>
              <a:t>Southwestern </a:t>
            </a:r>
            <a:r>
              <a:rPr lang="en-US" dirty="0"/>
              <a:t>corn borer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9264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P</a:t>
            </a:r>
            <a:r>
              <a:rPr lang="en-US" dirty="0" smtClean="0"/>
              <a:t>est</a:t>
            </a:r>
            <a:endParaRPr lang="en-US" dirty="0"/>
          </a:p>
        </p:txBody>
      </p:sp>
      <p:pic>
        <p:nvPicPr>
          <p:cNvPr id="4" name="Picture 3" descr="southwestern corn borer m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0580"/>
            <a:ext cx="30114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14" y="1600200"/>
            <a:ext cx="316839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70880"/>
            <a:ext cx="3048001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6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144 </a:t>
            </a:r>
            <a:r>
              <a:rPr lang="en-US" dirty="0" err="1" smtClean="0"/>
              <a:t>Vinegaroon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on-insect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Variable</a:t>
            </a:r>
            <a:endParaRPr lang="en-US" dirty="0"/>
          </a:p>
          <a:p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56483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9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145 </a:t>
            </a:r>
            <a:r>
              <a:rPr lang="en-US" dirty="0" err="1" smtClean="0"/>
              <a:t>Walkingstick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774039"/>
          </a:xfrm>
        </p:spPr>
        <p:txBody>
          <a:bodyPr/>
          <a:lstStyle/>
          <a:p>
            <a:r>
              <a:rPr lang="en-US" dirty="0" err="1" smtClean="0"/>
              <a:t>Phasmatodea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emimetabolous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/>
              <a:t>V</a:t>
            </a:r>
            <a:r>
              <a:rPr lang="en-US" dirty="0" smtClean="0"/>
              <a:t>ariable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42672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21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146 </a:t>
            </a:r>
            <a:r>
              <a:rPr lang="en-US" dirty="0" smtClean="0"/>
              <a:t>Water </a:t>
            </a:r>
            <a:r>
              <a:rPr lang="en-US" dirty="0"/>
              <a:t>boatman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45281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347847" cy="316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42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147 W</a:t>
            </a:r>
            <a:r>
              <a:rPr lang="en-US" dirty="0" smtClean="0"/>
              <a:t>ater </a:t>
            </a:r>
            <a:r>
              <a:rPr lang="en-US" dirty="0"/>
              <a:t>strider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850239"/>
          </a:xfrm>
        </p:spPr>
        <p:txBody>
          <a:bodyPr/>
          <a:lstStyle/>
          <a:p>
            <a:r>
              <a:rPr lang="en-US" dirty="0" err="1" smtClean="0"/>
              <a:t>Hemiptera</a:t>
            </a:r>
            <a:endParaRPr lang="en-US" dirty="0" smtClean="0"/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B</a:t>
            </a:r>
            <a:r>
              <a:rPr lang="en-US" dirty="0" smtClean="0"/>
              <a:t>eneficial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6013"/>
            <a:ext cx="41148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water_strider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732213"/>
            <a:ext cx="4343400" cy="289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12" y="-1"/>
            <a:ext cx="3733799" cy="35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7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148 </a:t>
            </a:r>
            <a:r>
              <a:rPr lang="en-US" dirty="0" smtClean="0"/>
              <a:t>Whirligig </a:t>
            </a:r>
            <a:r>
              <a:rPr lang="en-US" dirty="0"/>
              <a:t>beetle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125112" cy="190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Beneficial</a:t>
            </a:r>
            <a:endParaRPr lang="en-US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141663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9" descr="IS0021_1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5934" r="13235" b="11868"/>
          <a:stretch>
            <a:fillRect/>
          </a:stretch>
        </p:blipFill>
        <p:spPr bwMode="auto">
          <a:xfrm>
            <a:off x="762000" y="3657600"/>
            <a:ext cx="38100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7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149 </a:t>
            </a:r>
            <a:r>
              <a:rPr lang="en-US" dirty="0" smtClean="0"/>
              <a:t>White </a:t>
            </a:r>
            <a:r>
              <a:rPr lang="en-US" dirty="0"/>
              <a:t>grub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383639"/>
          </a:xfrm>
        </p:spPr>
        <p:txBody>
          <a:bodyPr/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5" descr="scarab-larv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4552950" cy="41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7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150 </a:t>
            </a:r>
            <a:r>
              <a:rPr lang="en-US" dirty="0" smtClean="0"/>
              <a:t>Whitefly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800"/>
            <a:ext cx="4781550" cy="344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5562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IN A GLASS VIAL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118 </a:t>
            </a:r>
            <a:r>
              <a:rPr lang="en-US" dirty="0" smtClean="0"/>
              <a:t>Sphinx </a:t>
            </a:r>
            <a:r>
              <a:rPr lang="en-US" dirty="0"/>
              <a:t>moth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smtClean="0"/>
              <a:t>Lepidoptera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Siphoning </a:t>
            </a:r>
          </a:p>
          <a:p>
            <a:r>
              <a:rPr lang="en-US" dirty="0" smtClean="0"/>
              <a:t>Variable (Beneficial and Pest)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395663" cy="204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91000"/>
            <a:ext cx="3810000" cy="204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4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119 </a:t>
            </a:r>
            <a:r>
              <a:rPr lang="en-US" dirty="0" smtClean="0"/>
              <a:t>Spider </a:t>
            </a:r>
            <a:r>
              <a:rPr lang="en-US" dirty="0"/>
              <a:t>mite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21639"/>
          </a:xfrm>
        </p:spPr>
        <p:txBody>
          <a:bodyPr/>
          <a:lstStyle/>
          <a:p>
            <a:r>
              <a:rPr lang="en-US" dirty="0" smtClean="0"/>
              <a:t>Non-insect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/>
              <a:t>P</a:t>
            </a:r>
            <a:r>
              <a:rPr lang="en-US" dirty="0" smtClean="0"/>
              <a:t>est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4" y="3305200"/>
            <a:ext cx="3310586" cy="31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3032222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3295650" cy="235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3222" y="3505200"/>
            <a:ext cx="123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8 legs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120 </a:t>
            </a:r>
            <a:r>
              <a:rPr lang="en-US" dirty="0" err="1" smtClean="0"/>
              <a:t>Spinose</a:t>
            </a:r>
            <a:r>
              <a:rPr lang="en-US" dirty="0" smtClean="0"/>
              <a:t> </a:t>
            </a:r>
            <a:r>
              <a:rPr lang="en-US" dirty="0"/>
              <a:t>ear tick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/>
          <a:lstStyle/>
          <a:p>
            <a:r>
              <a:rPr lang="en-US" dirty="0" smtClean="0"/>
              <a:t>Non </a:t>
            </a:r>
            <a:r>
              <a:rPr lang="en-US" dirty="0"/>
              <a:t>insect </a:t>
            </a:r>
            <a:endParaRPr lang="en-US" dirty="0" smtClean="0"/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52800"/>
            <a:ext cx="47244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83698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1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121 </a:t>
            </a:r>
            <a:r>
              <a:rPr lang="en-US" dirty="0" smtClean="0"/>
              <a:t>Spittlebug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46923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Hemiptera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Hemimetabolous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Piercing-sucking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3205162" cy="393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429001"/>
            <a:ext cx="3900487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6553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Larvae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489346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Adult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122 </a:t>
            </a:r>
            <a:r>
              <a:rPr lang="en-US" dirty="0" smtClean="0"/>
              <a:t>Spotted </a:t>
            </a:r>
            <a:r>
              <a:rPr lang="en-US" dirty="0"/>
              <a:t>cucumber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54543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Coleoptera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Holometabolous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Chewing </a:t>
            </a:r>
          </a:p>
          <a:p>
            <a:r>
              <a:rPr lang="en-US" dirty="0" smtClean="0"/>
              <a:t>Pest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0"/>
            <a:ext cx="29718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42672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11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123 </a:t>
            </a:r>
            <a:r>
              <a:rPr lang="en-US" dirty="0" smtClean="0"/>
              <a:t>Springtail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1697839"/>
          </a:xfrm>
        </p:spPr>
        <p:txBody>
          <a:bodyPr/>
          <a:lstStyle/>
          <a:p>
            <a:r>
              <a:rPr lang="en-US" dirty="0" err="1" smtClean="0"/>
              <a:t>Collembola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Ametabolous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hewing </a:t>
            </a:r>
          </a:p>
          <a:p>
            <a:r>
              <a:rPr lang="en-US" dirty="0" smtClean="0"/>
              <a:t>Variable (Pest and Beneficial)</a:t>
            </a:r>
            <a:endParaRPr lang="en-US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69408"/>
            <a:ext cx="4267199" cy="272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396038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Micrscopic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– Notice spike out of abdomen, that is the spring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2895600"/>
            <a:ext cx="34131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7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325</Words>
  <Application>Microsoft Office PowerPoint</Application>
  <PresentationFormat>On-screen Show (4:3)</PresentationFormat>
  <Paragraphs>188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Spring</vt:lpstr>
      <vt:lpstr>115 Soft scale</vt:lpstr>
      <vt:lpstr>116 Soldier beetle</vt:lpstr>
      <vt:lpstr>117 Southwestern corn borer </vt:lpstr>
      <vt:lpstr>118 Sphinx moth</vt:lpstr>
      <vt:lpstr>119 Spider mite</vt:lpstr>
      <vt:lpstr>120 Spinose ear tick</vt:lpstr>
      <vt:lpstr>121 Spittlebug</vt:lpstr>
      <vt:lpstr>122 Spotted cucumber beetle</vt:lpstr>
      <vt:lpstr>123 Springtail</vt:lpstr>
      <vt:lpstr>124 Squash bug</vt:lpstr>
      <vt:lpstr>125 Stag beetle</vt:lpstr>
      <vt:lpstr>126 Stonefly</vt:lpstr>
      <vt:lpstr>127 Sucking louse</vt:lpstr>
      <vt:lpstr>128 Sulphur butterfly</vt:lpstr>
      <vt:lpstr>129 Swallowtail butterfly</vt:lpstr>
      <vt:lpstr>130 Syrphid fly</vt:lpstr>
      <vt:lpstr>131 Tarantula hawk</vt:lpstr>
      <vt:lpstr>132 Tarnished plant bug</vt:lpstr>
      <vt:lpstr>133 Termite</vt:lpstr>
      <vt:lpstr>134 Trichogramma wasp</vt:lpstr>
      <vt:lpstr>135 Thrips</vt:lpstr>
      <vt:lpstr>136 Tiger beetle</vt:lpstr>
      <vt:lpstr>137 Toad bug</vt:lpstr>
      <vt:lpstr>138 Tomato hornworm</vt:lpstr>
      <vt:lpstr>139 Tree cricket </vt:lpstr>
      <vt:lpstr>140 Treehopper</vt:lpstr>
      <vt:lpstr>141 Tumbling flower beetle</vt:lpstr>
      <vt:lpstr>142 Velvet ant</vt:lpstr>
      <vt:lpstr>143 Viceroy butterfly</vt:lpstr>
      <vt:lpstr>144 Vinegaroon  </vt:lpstr>
      <vt:lpstr>145 Walkingstick</vt:lpstr>
      <vt:lpstr>146 Water boatman</vt:lpstr>
      <vt:lpstr>147 Water strider</vt:lpstr>
      <vt:lpstr>148 Whirligig beetle  </vt:lpstr>
      <vt:lpstr>149 White grub</vt:lpstr>
      <vt:lpstr>150 Whitefly </vt:lpstr>
    </vt:vector>
  </TitlesOfParts>
  <Company>China Spring 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115 Soft scale</dc:title>
  <dc:creator>Owner</dc:creator>
  <cp:lastModifiedBy>Owner</cp:lastModifiedBy>
  <cp:revision>1</cp:revision>
  <dcterms:created xsi:type="dcterms:W3CDTF">2013-03-28T01:06:56Z</dcterms:created>
  <dcterms:modified xsi:type="dcterms:W3CDTF">2013-03-28T01:17:07Z</dcterms:modified>
</cp:coreProperties>
</file>