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9144000"/>
  <p:notesSz cx="6858000" cy="9144000"/>
  <p:embeddedFontLst>
    <p:embeddedFont>
      <p:font typeface="Amatic SC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AmaticSC-bold.fntdata"/><Relationship Id="rId14" Type="http://schemas.openxmlformats.org/officeDocument/2006/relationships/slide" Target="slides/slide10.xml"/><Relationship Id="rId36" Type="http://schemas.openxmlformats.org/officeDocument/2006/relationships/font" Target="fonts/AmaticSC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ClipArt">
  <p:cSld name="Title, Text and Clip Ar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upload.wikimedia.org/wikipedia/commons/6/68/Piglets_Nursing_in_a_Farrowing_Crate.jpg" TargetMode="External"/><Relationship Id="rId4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KRkCQH02AxE&amp;feature=related" TargetMode="External"/><Relationship Id="rId4" Type="http://schemas.openxmlformats.org/officeDocument/2006/relationships/hyperlink" Target="http://www.youtube.com/watch?v=KRkCQH02AxE&amp;feature=related" TargetMode="External"/><Relationship Id="rId5" Type="http://schemas.openxmlformats.org/officeDocument/2006/relationships/hyperlink" Target="https://www.youtube.com/watch?v=KwAqnIFHJec&amp;t=5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dPflsma0R6k&amp;feature=relmfu" TargetMode="External"/><Relationship Id="rId4" Type="http://schemas.openxmlformats.org/officeDocument/2006/relationships/hyperlink" Target="http://www.youtube.com/watch?v=dPflsma0R6k&amp;feature=relmfu" TargetMode="External"/><Relationship Id="rId5" Type="http://schemas.openxmlformats.org/officeDocument/2006/relationships/hyperlink" Target="http://www.youtube.com/watch?v=dPflsma0R6k&amp;feature=relmf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gif"/><Relationship Id="rId4" Type="http://schemas.openxmlformats.org/officeDocument/2006/relationships/image" Target="../media/image6.jpg"/><Relationship Id="rId5" Type="http://schemas.openxmlformats.org/officeDocument/2006/relationships/image" Target="../media/image12.jpg"/><Relationship Id="rId6" Type="http://schemas.openxmlformats.org/officeDocument/2006/relationships/image" Target="../media/image28.gif"/><Relationship Id="rId7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lasvegasnow.com/news/north-las-vegas-pig-farm-makes-way-for-housing-development/642342777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sunlink.net/~mstehr/boarpen/index.htm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d2x4yXxrJD0" TargetMode="External"/><Relationship Id="rId4" Type="http://schemas.openxmlformats.org/officeDocument/2006/relationships/hyperlink" Target="http://www.youtube.com/watch?v=d2x4yXxrJD0" TargetMode="External"/><Relationship Id="rId5" Type="http://schemas.openxmlformats.org/officeDocument/2006/relationships/hyperlink" Target="http://www.youtube.com/watch?v=d2x4yXxrJD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 rot="1005596">
            <a:off x="1757370" y="954116"/>
            <a:ext cx="6968006" cy="237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</a:pPr>
            <a:r>
              <a:rPr b="0" i="0" lang="en-US" sz="9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Swine Basics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officeimg.vo.msecnd.net/en-us/images/MH900417484.jpg"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201376"/>
            <a:ext cx="4343399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Terms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Swine originating from crossing two or more breed</a:t>
            </a:r>
            <a:endParaRPr/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generic term usually applied to growing swine</a:t>
            </a:r>
            <a:endParaRPr/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weight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240-250 lbs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griculture,animals,babies,baby animals,farming,farms,nature,nursing,piglets,pigs,sucklings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2895600"/>
            <a:ext cx="2514599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Birth Terms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1430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</a:pPr>
            <a:r>
              <a:rPr b="1" i="0" lang="en-US" sz="43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Gestation period</a:t>
            </a:r>
            <a:r>
              <a:rPr b="0" i="0" lang="en-US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3 mo 3 weeks 3 days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</a:pPr>
            <a:r>
              <a:rPr b="1" i="0" lang="en-US" sz="43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Farrow</a:t>
            </a:r>
            <a:r>
              <a:rPr b="0" i="0" lang="en-US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Process of the sow/gilt giving birth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</a:pPr>
            <a:r>
              <a:rPr b="1" i="0" lang="en-US" sz="43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Piglet</a:t>
            </a:r>
            <a:r>
              <a:rPr b="0" i="0" lang="en-US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newborn pig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</a:pPr>
            <a:r>
              <a:rPr b="1" i="0" lang="en-US" sz="43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b="0" i="0" lang="en-US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group of piglets           born at the same time to one sow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</a:pPr>
            <a:r>
              <a:rPr b="0" i="0" lang="en-US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2-12 per litter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w in crate 2" id="170" name="Shape 170"/>
          <p:cNvPicPr preferRelativeResize="0"/>
          <p:nvPr/>
        </p:nvPicPr>
        <p:blipFill rotWithShape="1">
          <a:blip r:embed="rId3">
            <a:alphaModFix/>
          </a:blip>
          <a:srcRect b="0" l="0" r="5000" t="13992"/>
          <a:stretch/>
        </p:blipFill>
        <p:spPr>
          <a:xfrm>
            <a:off x="4641145" y="3435350"/>
            <a:ext cx="4502855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w washing 3" id="171" name="Shape 171"/>
          <p:cNvPicPr preferRelativeResize="0"/>
          <p:nvPr/>
        </p:nvPicPr>
        <p:blipFill rotWithShape="1">
          <a:blip r:embed="rId4">
            <a:alphaModFix/>
          </a:blip>
          <a:srcRect b="0" l="22501" r="7499" t="0"/>
          <a:stretch/>
        </p:blipFill>
        <p:spPr>
          <a:xfrm>
            <a:off x="0" y="4618038"/>
            <a:ext cx="1848556" cy="223996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type="title"/>
          </p:nvPr>
        </p:nvSpPr>
        <p:spPr>
          <a:xfrm>
            <a:off x="609600" y="381000"/>
            <a:ext cx="7772400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Farrowing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04800" y="838200"/>
            <a:ext cx="77738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Farrowing stalls (crates)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 baby pigs from being “crushed”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for “dual heat”</a:t>
            </a:r>
            <a:endParaRPr/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drip coolers for the sow</a:t>
            </a:r>
            <a:endParaRPr/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pads/lamps for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baby pigs (85-95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Farrowing Crate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81000" y="1447800"/>
            <a:ext cx="85344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hold pregnant sows during farrowing and while piglets are feeding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Outlawed in some states and countries</a:t>
            </a:r>
            <a:endParaRPr/>
          </a:p>
          <a:p>
            <a:pPr indent="-285750" lvl="1" marL="7429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Florida, California, Arizona</a:t>
            </a:r>
            <a:endParaRPr/>
          </a:p>
          <a:p>
            <a:pPr indent="-285750" lvl="1" marL="7429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Zealand, UK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controversial topic in pig farming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Farrowing Crate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le:Piglets Nursing in a Farrowing Crate.jpg" id="186" name="Shape 18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1219200"/>
            <a:ext cx="7086600" cy="53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griculture,animals,farmers,hogs,industry,livestock,males,men,nature,people,people at work,persons,pigs"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2590800"/>
            <a:ext cx="3657600" cy="365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type="title"/>
          </p:nvPr>
        </p:nvSpPr>
        <p:spPr>
          <a:xfrm>
            <a:off x="0" y="274638"/>
            <a:ext cx="9144000" cy="1858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Swine Operations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228600" y="2514600"/>
            <a:ext cx="5943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Farrowing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most intensive breeding system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Producer has no grow/finish floor and sells feeder pigs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s,hogs,nature,pigs"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4038599"/>
            <a:ext cx="2819400" cy="281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>
            <p:ph type="title"/>
          </p:nvPr>
        </p:nvSpPr>
        <p:spPr>
          <a:xfrm>
            <a:off x="457200" y="274638"/>
            <a:ext cx="8229600" cy="178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Swine Operations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533400" y="23320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Feeder Pig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breeder sells his grower pigs to a finishing operation to grow them out to market weight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Pig Slop Dirty Jobs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381000" y="243840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Finishing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buys feeder pigs and feeds them to 240 to 250 lbs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/>
          <p:nvPr>
            <p:ph type="title"/>
          </p:nvPr>
        </p:nvSpPr>
        <p:spPr>
          <a:xfrm>
            <a:off x="457200" y="0"/>
            <a:ext cx="8229600" cy="193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Swine Operations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Hog Farm in Vegas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Swine Basics page 62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5103900" y="1417638"/>
            <a:ext cx="4040100" cy="6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Swine Operations:</a:t>
            </a:r>
            <a:endParaRPr/>
          </a:p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5103900" y="2057400"/>
            <a:ext cx="4040100" cy="39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5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b="1" lang="en-US"/>
              <a:t>Farrowing:</a:t>
            </a:r>
            <a:endParaRPr b="1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b="1" lang="en-US"/>
              <a:t>Feeder Pig:</a:t>
            </a:r>
            <a:endParaRPr b="1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b="1" lang="en-US"/>
              <a:t>Finishing: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Top 5 Pork Producing States: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1.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2.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3.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4.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5.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x="0" y="1417638"/>
            <a:ext cx="4041900" cy="6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Swine Facts</a:t>
            </a:r>
            <a:endParaRPr/>
          </a:p>
        </p:txBody>
      </p:sp>
      <p:sp>
        <p:nvSpPr>
          <p:cNvPr id="101" name="Shape 101"/>
          <p:cNvSpPr txBox="1"/>
          <p:nvPr>
            <p:ph idx="4" type="body"/>
          </p:nvPr>
        </p:nvSpPr>
        <p:spPr>
          <a:xfrm>
            <a:off x="0" y="2057400"/>
            <a:ext cx="4978800" cy="39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/>
              <a:t>First domesticated and raised by the ______ over _____ years ago.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/>
              <a:t>#____ meat in the world.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/>
              <a:t>Have _________ eyesight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/>
              <a:t>A squeal can range from _____________ decibels. (A jet is _______ decibels)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/>
              <a:t>Can run a ___minute mile.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/>
              <a:t>Don’t ___________.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/>
              <a:t>_____% of breeding is done by AI.</a:t>
            </a:r>
            <a:endParaRPr/>
          </a:p>
          <a:p>
            <a:pPr indent="0" lvl="0" mar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locallender.info/images/states/north-carolina.gif"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3124200"/>
            <a:ext cx="3276600" cy="1544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3.gstatic.com/images?q=tbn:ANd9GcT0wWZZJgMgXTlfmLngc_clZBqVrrothbPJDBAR5LnRnKEFik0pjatlh-on4g" id="224" name="Shape 2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08096">
            <a:off x="6754353" y="1279954"/>
            <a:ext cx="2249786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5 Pig States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Iowa</a:t>
            </a:r>
            <a:endParaRPr/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Carolina</a:t>
            </a:r>
            <a:endParaRPr/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Minnesota</a:t>
            </a:r>
            <a:endParaRPr/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Illinois</a:t>
            </a:r>
            <a:endParaRPr/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Indiana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mages.businessweek.com/ss/09/02/0219_affordable_suburbs/image/minnesota.jpg" id="227" name="Shape 2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9618" y="4581525"/>
            <a:ext cx="3904382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lerico.com/2010/01/Indiana.gif" id="228" name="Shape 2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4618" y="4724400"/>
            <a:ext cx="228558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untryliving.com/cm/countryliving/images/Colorful-Illustration-Illinois-Sandwich-SHOP1006-de.jpg" id="229" name="Shape 2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600" y="1447800"/>
            <a:ext cx="1550504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77333" y="457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Production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1950’s</a:t>
            </a:r>
            <a:endParaRPr/>
          </a:p>
        </p:txBody>
      </p:sp>
      <p:pic>
        <p:nvPicPr>
          <p:cNvPr descr="Image27-2"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800" y="1600200"/>
            <a:ext cx="7391400" cy="49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677333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Confinement Building</a:t>
            </a:r>
            <a:endParaRPr/>
          </a:p>
        </p:txBody>
      </p:sp>
      <p:pic>
        <p:nvPicPr>
          <p:cNvPr descr="Image9"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67" y="1295400"/>
            <a:ext cx="7772400" cy="5160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Farrowing Barn</a:t>
            </a:r>
            <a:endParaRPr/>
          </a:p>
        </p:txBody>
      </p:sp>
      <p:pic>
        <p:nvPicPr>
          <p:cNvPr descr="Image18" id="247" name="Shape 247"/>
          <p:cNvPicPr preferRelativeResize="0"/>
          <p:nvPr/>
        </p:nvPicPr>
        <p:blipFill rotWithShape="1">
          <a:blip r:embed="rId3">
            <a:alphaModFix/>
          </a:blip>
          <a:srcRect b="1044" l="0" r="2331" t="2869"/>
          <a:stretch/>
        </p:blipFill>
        <p:spPr>
          <a:xfrm>
            <a:off x="2573867" y="1143000"/>
            <a:ext cx="6028267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270933" y="2057401"/>
            <a:ext cx="2099733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Farrowing Crate</a:t>
            </a: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270933" y="2057401"/>
            <a:ext cx="2099733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21"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867" y="1143000"/>
            <a:ext cx="6028267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Nursery</a:t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270933" y="2057401"/>
            <a:ext cx="2099733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qup9"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867" y="1219200"/>
            <a:ext cx="5892800" cy="51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 - Finish</a:t>
            </a:r>
            <a:endParaRPr/>
          </a:p>
        </p:txBody>
      </p:sp>
      <p:pic>
        <p:nvPicPr>
          <p:cNvPr descr="equp2"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867" y="1371600"/>
            <a:ext cx="6028267" cy="48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So where are they now?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Pork Products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457200" y="1295400"/>
            <a:ext cx="4038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Misc.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Insulin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Crayons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Makeup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Fertilizers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Weed killers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Shoes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Paint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 valves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>
            <p:ph idx="2" type="body"/>
          </p:nvPr>
        </p:nvSpPr>
        <p:spPr>
          <a:xfrm>
            <a:off x="4648200" y="13716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Pork Chops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Bacon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Sausage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 dogs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Pork Roast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Ear Notching</a:t>
            </a:r>
            <a:endParaRPr b="1" i="0" sz="5400" u="none" cap="none" strike="noStrik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❑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Swine Identification system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❑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Tags will come off in the feed pen</a:t>
            </a:r>
            <a:endParaRPr/>
          </a:p>
        </p:txBody>
      </p:sp>
      <p:pic>
        <p:nvPicPr>
          <p:cNvPr descr="Earnotching" id="288" name="Shape 28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362200"/>
            <a:ext cx="4108076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Amatic SC"/>
                <a:ea typeface="Amatic SC"/>
                <a:cs typeface="Amatic SC"/>
                <a:sym typeface="Amatic SC"/>
              </a:rPr>
              <a:t>Copy these terms onto page 63.  Define.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535125"/>
            <a:ext cx="8229600" cy="6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Swine Terminology: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Swine: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Boar: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Barrow: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Sow: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Gilt: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Hybrid: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Hog:</a:t>
            </a:r>
            <a:endParaRPr sz="3000"/>
          </a:p>
          <a:p>
            <a:pPr indent="0" lvl="0" mar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09" name="Shape 10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Market weight: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Gestation Period: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Farrow: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Piglet: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Litter: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Farrowing Crate:</a:t>
            </a:r>
            <a:endParaRPr sz="3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Ear Notching</a:t>
            </a:r>
            <a:endParaRPr b="1" i="0" sz="5400" u="none" cap="none" strike="noStrik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eft ear versus right ear" id="294" name="Shape 294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600200"/>
            <a:ext cx="4583113" cy="505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Ear Notching</a:t>
            </a:r>
            <a:endParaRPr b="1" i="0" sz="5400" u="none" cap="none" strike="noStrik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ar quadrants" id="300" name="Shape 300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828800"/>
            <a:ext cx="4191000" cy="460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Swine Facts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domesticated and raised by the Chinese over 6000 years ago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widely consumed meat around the world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Hogs have poor eyesight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officeimg.vo.msecnd.net/en-us/images/MH900367408.jpg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51820">
            <a:off x="4863929" y="3416129"/>
            <a:ext cx="3429000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Swine Facts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pigs squeal can range from 110-116 decibels.</a:t>
            </a:r>
            <a:endParaRPr/>
          </a:p>
          <a:p>
            <a:pPr indent="-285750" lvl="1" marL="74295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jet is about 112 decibels.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s,cartoons,creatures,nature,piglets,pigs"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04420">
            <a:off x="5286355" y="3686155"/>
            <a:ext cx="3095625" cy="309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Swine Facts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pig can run a 7 minute mile.</a:t>
            </a:r>
            <a:endParaRPr/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Pigs don’t sweat.</a:t>
            </a:r>
            <a:endParaRPr/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of breeding is done by AI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Dirty Jobs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Swine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family name for hogs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mages.stanzapub.com/readers/telewatcher/2008/07/26/235907_0.jpg"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0350"/>
            <a:ext cx="2724150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stanzapub.com/readers/telewatcher/2008/07/26/235907_1.jpg"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4000" y="1"/>
            <a:ext cx="14999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stanzapub.com/readers/telewatcher/2008/07/26/235907_2.jpg" id="144" name="Shape 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514600"/>
            <a:ext cx="2362200" cy="2181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edia.montalvoarts.org/uploads/images/2009/July/charlottes%20web734_template_2734.jpg" id="145" name="Shape 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949174">
            <a:off x="3276600" y="3276600"/>
            <a:ext cx="3048000" cy="304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s,nature,pigs"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4038599"/>
            <a:ext cx="2819401" cy="2819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Terms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i="0" lang="en-US" sz="4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uncastrated male swine</a:t>
            </a:r>
            <a:endParaRPr/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i="0" lang="en-US" sz="4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Barrow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castrated male swine</a:t>
            </a:r>
            <a:endParaRPr/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i="0" lang="en-US" sz="4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Sow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adult female swine</a:t>
            </a:r>
            <a:endParaRPr/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i="0" lang="en-US" sz="4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Gilt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young female swine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